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1" r:id="rId1"/>
  </p:sldMasterIdLst>
  <p:sldIdLst>
    <p:sldId id="331" r:id="rId2"/>
    <p:sldId id="329" r:id="rId3"/>
    <p:sldId id="330" r:id="rId4"/>
    <p:sldId id="322" r:id="rId5"/>
    <p:sldId id="314" r:id="rId6"/>
    <p:sldId id="313" r:id="rId7"/>
    <p:sldId id="318" r:id="rId8"/>
    <p:sldId id="315" r:id="rId9"/>
    <p:sldId id="317" r:id="rId10"/>
    <p:sldId id="319" r:id="rId11"/>
    <p:sldId id="327" r:id="rId12"/>
    <p:sldId id="328" r:id="rId13"/>
    <p:sldId id="321" r:id="rId14"/>
    <p:sldId id="324" r:id="rId15"/>
    <p:sldId id="325" r:id="rId16"/>
    <p:sldId id="316" r:id="rId17"/>
    <p:sldId id="326" r:id="rId18"/>
    <p:sldId id="323" r:id="rId19"/>
    <p:sldId id="320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4D0E8"/>
    <a:srgbClr val="F0C2E1"/>
    <a:srgbClr val="66C289"/>
    <a:srgbClr val="FFC000"/>
    <a:srgbClr val="394251"/>
    <a:srgbClr val="53AA9E"/>
    <a:srgbClr val="73A9DB"/>
    <a:srgbClr val="B8B578"/>
    <a:srgbClr val="E084C1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82" autoAdjust="0"/>
    <p:restoredTop sz="94364" autoAdjust="0"/>
  </p:normalViewPr>
  <p:slideViewPr>
    <p:cSldViewPr snapToGrid="0">
      <p:cViewPr varScale="1">
        <p:scale>
          <a:sx n="113" d="100"/>
          <a:sy n="113" d="100"/>
        </p:scale>
        <p:origin x="34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22CB2-C0B0-4533-93F7-29C35AD9B5A9}" type="datetimeFigureOut">
              <a:rPr lang="en-US" smtClean="0"/>
              <a:t>8/23/2025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3F91B-6294-443A-B4E9-CBD2F357A3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91569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22CB2-C0B0-4533-93F7-29C35AD9B5A9}" type="datetimeFigureOut">
              <a:rPr lang="en-US" smtClean="0"/>
              <a:t>8/23/2025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3F91B-6294-443A-B4E9-CBD2F357A3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00129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22CB2-C0B0-4533-93F7-29C35AD9B5A9}" type="datetimeFigureOut">
              <a:rPr lang="en-US" smtClean="0"/>
              <a:t>8/23/2025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3F91B-6294-443A-B4E9-CBD2F357A3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27744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22CB2-C0B0-4533-93F7-29C35AD9B5A9}" type="datetimeFigureOut">
              <a:rPr lang="en-US" smtClean="0"/>
              <a:t>8/23/2025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3F91B-6294-443A-B4E9-CBD2F357A3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93785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22CB2-C0B0-4533-93F7-29C35AD9B5A9}" type="datetimeFigureOut">
              <a:rPr lang="en-US" smtClean="0"/>
              <a:t>8/23/2025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3F91B-6294-443A-B4E9-CBD2F357A3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42389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22CB2-C0B0-4533-93F7-29C35AD9B5A9}" type="datetimeFigureOut">
              <a:rPr lang="en-US" smtClean="0"/>
              <a:t>8/23/2025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3F91B-6294-443A-B4E9-CBD2F357A3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60905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22CB2-C0B0-4533-93F7-29C35AD9B5A9}" type="datetimeFigureOut">
              <a:rPr lang="en-US" smtClean="0"/>
              <a:t>8/23/2025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3F91B-6294-443A-B4E9-CBD2F357A3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48817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22CB2-C0B0-4533-93F7-29C35AD9B5A9}" type="datetimeFigureOut">
              <a:rPr lang="en-US" smtClean="0"/>
              <a:t>8/23/2025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3F91B-6294-443A-B4E9-CBD2F357A3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43302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22CB2-C0B0-4533-93F7-29C35AD9B5A9}" type="datetimeFigureOut">
              <a:rPr lang="en-US" smtClean="0"/>
              <a:t>8/23/2025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3F91B-6294-443A-B4E9-CBD2F357A3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30104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22CB2-C0B0-4533-93F7-29C35AD9B5A9}" type="datetimeFigureOut">
              <a:rPr lang="en-US" smtClean="0"/>
              <a:t>8/23/2025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3F91B-6294-443A-B4E9-CBD2F357A3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70387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22CB2-C0B0-4533-93F7-29C35AD9B5A9}" type="datetimeFigureOut">
              <a:rPr lang="en-US" smtClean="0"/>
              <a:t>8/23/2025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3F91B-6294-443A-B4E9-CBD2F357A3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62152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322CB2-C0B0-4533-93F7-29C35AD9B5A9}" type="datetimeFigureOut">
              <a:rPr lang="en-US" smtClean="0"/>
              <a:t>8/23/2025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73F91B-6294-443A-B4E9-CBD2F357A3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73974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5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86633" cy="335902"/>
          </a:xfrm>
          <a:prstGeom prst="rect">
            <a:avLst/>
          </a:prstGeom>
          <a:solidFill>
            <a:srgbClr val="66C289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95011" y="83976"/>
            <a:ext cx="276743" cy="1661346"/>
          </a:xfrm>
          <a:prstGeom prst="rect">
            <a:avLst/>
          </a:prstGeom>
          <a:solidFill>
            <a:srgbClr val="F4D0E8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0" y="6606072"/>
            <a:ext cx="12186633" cy="251927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934684" y="735127"/>
            <a:ext cx="100098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Культурные объекты и общественные пространства </a:t>
            </a:r>
          </a:p>
          <a:p>
            <a:pPr algn="ctr"/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города Набережные Челны</a:t>
            </a: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82" t="11735" r="18347" b="46681"/>
          <a:stretch/>
        </p:blipFill>
        <p:spPr>
          <a:xfrm>
            <a:off x="10314550" y="432056"/>
            <a:ext cx="1713462" cy="1656404"/>
          </a:xfrm>
          <a:prstGeom prst="rect">
            <a:avLst/>
          </a:prstGeom>
        </p:spPr>
      </p:pic>
      <p:pic>
        <p:nvPicPr>
          <p:cNvPr id="14" name="Picture 4" descr="Picture backgroun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8732" y="2026742"/>
            <a:ext cx="8595818" cy="42979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450" y="432055"/>
            <a:ext cx="1125861" cy="13641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792014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86633" cy="335902"/>
          </a:xfrm>
          <a:prstGeom prst="rect">
            <a:avLst/>
          </a:prstGeom>
          <a:solidFill>
            <a:srgbClr val="66C289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95011" y="83976"/>
            <a:ext cx="276743" cy="1661346"/>
          </a:xfrm>
          <a:prstGeom prst="rect">
            <a:avLst/>
          </a:prstGeom>
          <a:solidFill>
            <a:srgbClr val="F4D0E8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0" y="6606072"/>
            <a:ext cx="12186633" cy="251927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82" t="11735" r="18347" b="46681"/>
          <a:stretch/>
        </p:blipFill>
        <p:spPr>
          <a:xfrm>
            <a:off x="10305535" y="430212"/>
            <a:ext cx="1604650" cy="1551215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622398" y="446242"/>
            <a:ext cx="894183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Набережночелнинская картинная галерея </a:t>
            </a:r>
          </a:p>
          <a:p>
            <a:pPr algn="ctr"/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имени Г. М. Хакимовой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879766" y="1769184"/>
            <a:ext cx="7755508" cy="25980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</a:pPr>
            <a:r>
              <a:rPr lang="ru-RU" sz="17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Набережночелнинская картинная галерея была создана в</a:t>
            </a:r>
          </a:p>
          <a:p>
            <a:pPr algn="just">
              <a:lnSpc>
                <a:spcPct val="107000"/>
              </a:lnSpc>
            </a:pPr>
            <a:r>
              <a:rPr lang="ru-RU" sz="17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1980 году как филиал Государственного музея изобразительных искусств Республики Татарстан. Галерея является государственным хранилищем художественных ценностей, произведений изобразительного, декоративно-прикладного и народного искусства. Площадь фондохранилищ галереи составляет 400 м², среднее количество посетителей в год - 55539 человек. В основной фонд галереи входят подлинные памятники, принадлежащие Музею ГМИИ Республики Татарстан, а начиная с 2006 года в галерее формируются собственные фонды. Общее количество предметов основного фонда составляет</a:t>
            </a:r>
            <a:endParaRPr lang="ru-RU" sz="17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242" name="Picture 2" descr="https://avatars.mds.yandex.net/i?id=dbcfcfaac1dc2329f6d1a3e8fed70ac2e671675a-4471643-images-thumbs&amp;n=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753" y="1952262"/>
            <a:ext cx="3425805" cy="22767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95011" y="4296539"/>
            <a:ext cx="11540263" cy="23178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</a:pPr>
            <a:r>
              <a:rPr lang="ru-RU" sz="17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672 единицы. Наиболее ценными коллекциями являются: коллекция живописи, графики, ДПИ, скульптуры 1950-2008 годов; факсимильные репродукции произведений западноевропейского искусства. Основными видами деятельности Картинной галереи являются: экспозиционно-выставочная деятельность, экскурсионное обслуживание, организация разовых лекций, лекционных циклов, бесед по изобразительному искусству; экскурсии по скульптурным памятникам города; организация передвижных выставок; издательская деятельность. В картинной галерее также проводятся встречи с художниками; мастер-классы, арт-проекты, пленэры, циклы литературно-музыкальных вечеров. Организует деятельность детская изостудия.</a:t>
            </a:r>
            <a:r>
              <a:rPr lang="ru-RU" sz="17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7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галерее могут представить своё изобразительное творчество не только состоявшиеся мастера, но и начинающие таланты</a:t>
            </a:r>
            <a:r>
              <a:rPr lang="ru-RU" sz="17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17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961" y="409098"/>
            <a:ext cx="1102798" cy="13362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638488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86633" cy="335902"/>
          </a:xfrm>
          <a:prstGeom prst="rect">
            <a:avLst/>
          </a:prstGeom>
          <a:solidFill>
            <a:srgbClr val="66C289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95011" y="83976"/>
            <a:ext cx="276743" cy="1661346"/>
          </a:xfrm>
          <a:prstGeom prst="rect">
            <a:avLst/>
          </a:prstGeom>
          <a:solidFill>
            <a:srgbClr val="F4D0E8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0" y="6606072"/>
            <a:ext cx="12186633" cy="251927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82" t="11735" r="18347" b="46681"/>
          <a:stretch/>
        </p:blipFill>
        <p:spPr>
          <a:xfrm>
            <a:off x="10132541" y="430212"/>
            <a:ext cx="1777644" cy="1718448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121240" y="577280"/>
            <a:ext cx="7887352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Набережночелнинский государственный </a:t>
            </a:r>
          </a:p>
          <a:p>
            <a:pPr algn="ctr"/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педагогический университет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978" y="1959723"/>
            <a:ext cx="2858524" cy="21438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Прямоугольник 9"/>
          <p:cNvSpPr/>
          <p:nvPr/>
        </p:nvSpPr>
        <p:spPr>
          <a:xfrm>
            <a:off x="3595372" y="1801566"/>
            <a:ext cx="8133208" cy="24468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Педагогический вуз в Набережных Челнах был создан 1 сентября</a:t>
            </a:r>
          </a:p>
          <a:p>
            <a:pPr algn="just"/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1990 года в соответствии с постановлением Совета Министров РСФСР </a:t>
            </a:r>
          </a:p>
          <a:p>
            <a:pPr algn="just"/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28.05.1990 №172 и приказом Министерства народного образования РСФСР от 01.06.1990 № 143 на базе существовавшего в городе с 1980 года филиала Елабужского педагогического института. Учебное заведение получило наименование «Набережночелнинский государственный педагогический институт». Активными инициаторами приобретения статуса самостоятельного вуза выступили Юрий Иванович Петрушин, 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Талгат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Набиевич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Галиуллин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и Зиннур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Талгатович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Шарафутдинов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ставший его первым ректором. </a:t>
            </a:r>
            <a:endParaRPr lang="ru-RU" sz="1700" b="0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71754" y="4138734"/>
            <a:ext cx="11422140" cy="24468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Помимо действовавших на момент открытия института факультетов — педагогического, художественно-графического и дошкольного образования — были организованы новые: филологический, математический, а позднее естественно-географический и иностранных языков. Большую роль в развитии материально-технической базы института приняли городские власти, а также градообразующее предприятие Набережных Челнов — завод КамАЗ. В 1994 году при их поддержке был введён в строй второй учебный корпус, открыты новые специальности и аспирантура.</a:t>
            </a:r>
          </a:p>
          <a:p>
            <a:pPr algn="just"/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В мае 2011 года на основании приказа Министерства образования и науки Российской Федерации от 13.04.2011 №1480 вуз был переименован в Набережночелнинский институт социально-педагогических технологий и ресурсов, а в декабре 2015 года Приказом Министерства образования и науки Российской Федерации от 11.12.2015 № 1455 ему присвоен статус университета — он был переименован в «Набережночелнинский государственный педагогический университет».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853" y="377355"/>
            <a:ext cx="1159778" cy="14052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5395626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86633" cy="335902"/>
          </a:xfrm>
          <a:prstGeom prst="rect">
            <a:avLst/>
          </a:prstGeom>
          <a:solidFill>
            <a:srgbClr val="66C289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95011" y="83976"/>
            <a:ext cx="276743" cy="1661346"/>
          </a:xfrm>
          <a:prstGeom prst="rect">
            <a:avLst/>
          </a:prstGeom>
          <a:solidFill>
            <a:srgbClr val="F4D0E8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0" y="6606072"/>
            <a:ext cx="12186633" cy="251927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82" t="11735" r="18347" b="46681"/>
          <a:stretch/>
        </p:blipFill>
        <p:spPr>
          <a:xfrm>
            <a:off x="10313430" y="432375"/>
            <a:ext cx="1725741" cy="166827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480" y="1877970"/>
            <a:ext cx="3227875" cy="18156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Прямоугольник 7"/>
          <p:cNvSpPr/>
          <p:nvPr/>
        </p:nvSpPr>
        <p:spPr>
          <a:xfrm>
            <a:off x="1190955" y="671713"/>
            <a:ext cx="944569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Набережночелнинский институт </a:t>
            </a:r>
          </a:p>
          <a:p>
            <a:pPr algn="ctr"/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Казанского (Приволжского) федерального университета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908022" y="1688331"/>
            <a:ext cx="8056484" cy="20774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7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История филиала Казанского университета в Набережных </a:t>
            </a:r>
          </a:p>
          <a:p>
            <a:pPr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Челнах начинается с 1995 года, когда был осуществлён первый набор</a:t>
            </a:r>
          </a:p>
          <a:p>
            <a:pPr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студентов по специальности «Менеджер-юрист». Приказом ректора </a:t>
            </a:r>
          </a:p>
          <a:p>
            <a:pPr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КГУ от 18.09.1995 года № 280-1 на основании решения приемной комиссии от 11.09.1995 года на заочное отделение Высшей Школы Управления и Бизнеса (ВШУБ) КГУ были зачислены 56 студентов. Они-то и стали первыми выпускниками, получившими в 2000 году дипломы Казанского университета.</a:t>
            </a:r>
          </a:p>
          <a:p>
            <a:pPr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20.06.1996 года состоялось заседание Ученого Совета КГУ, на котором и было принято</a:t>
            </a:r>
            <a:endParaRPr lang="ru-RU" sz="1600" b="0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59828" y="3708832"/>
            <a:ext cx="11704678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решение об открытии в Набережных Челнах филиала КГУ. В этом же году впервые был осуществлен набор по специальности «Юриспруденция». В 1997 году был подписан приказ Министра образования РФ о лицензировании четырёх специальностей: «Юриспруденция», «Менеджмент», «Журналистика», «Филология», а в 1999 году — о лицензировании специальности «Математические методы в экономике». В апреле 2012 года в состав Казанского федерального университета вошла «Камская государственная инженерно-экономическая академия (ИНЭКА)», объединённая с филиалом КФУ в городе Набережные Челны.</a:t>
            </a:r>
          </a:p>
          <a:p>
            <a:pPr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В соответствии с Приказом Министерства образования и науки Российской Федерации №22 от 22 января 2013 года «О переименовании филиалов ФГАОУ ВПО «Казанский (Приволжский) федеральный университет» в городах Набережные Челны и Елабуге и внесении изменений в устав федерального учреждения высшего профессионального образования «Казанский (Приволжский) федеральный университет» филиал ФГАОУ ВПО «Казанский (Приволжский) федеральный университет» в городе Набережные Челны переименован в Набережночелнинский институт (филиал) ФГАОУ ВПО «Казанский (Приволжский) федеральный университет». С 2013 года на базе института создан Инжиниринговый центр КФУ. 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430" y="452152"/>
            <a:ext cx="1079452" cy="13079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172793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86633" cy="335902"/>
          </a:xfrm>
          <a:prstGeom prst="rect">
            <a:avLst/>
          </a:prstGeom>
          <a:solidFill>
            <a:srgbClr val="66C289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95011" y="83976"/>
            <a:ext cx="276743" cy="1661346"/>
          </a:xfrm>
          <a:prstGeom prst="rect">
            <a:avLst/>
          </a:prstGeom>
          <a:solidFill>
            <a:srgbClr val="F4D0E8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0" y="6606072"/>
            <a:ext cx="12186633" cy="251927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82" t="11735" r="18347" b="46681"/>
          <a:stretch/>
        </p:blipFill>
        <p:spPr>
          <a:xfrm>
            <a:off x="10181967" y="430211"/>
            <a:ext cx="1728217" cy="1670667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4538306" y="748224"/>
            <a:ext cx="28092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Парк Победы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389016" y="1985776"/>
            <a:ext cx="7278572" cy="27596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Парк Победы в Набережных Челнах существует с 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1975 года,</a:t>
            </a:r>
            <a:r>
              <a:rPr lang="ru-RU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занимает площадь более 70 тыс. кв. м.  Парковый комплекс считается одним из лучших в стране. Он — многократный победитель специализированных смотров-конкурсов.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Парк состоит из трёх частей: мемориальной, лесопарковой и парка аттракционов.  В мемориальной части создана Аллея героев и зона памяти погибших в годы Великой Отечественной войны, установлена тяжёлая военная техника: танк ИС-3 1945 г., пушка МТ-12, самоходная установка 2С1 «Гвоздика», гаубица 1943 г. (д-1) и 152-мм самоходная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170" name="Picture 2" descr="https://avatars.mds.yandex.net/i?id=6da7490ed6db806d6e0da630d4535d72864d748f-10513429-images-thumbs&amp;n=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765" y="2049117"/>
            <a:ext cx="3846224" cy="25641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295004" y="4666544"/>
            <a:ext cx="11372584" cy="15595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гаубица 2С3 «Акация».</a:t>
            </a:r>
            <a:r>
              <a:rPr lang="ru-RU" sz="16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Развлекательная часть представлена более 50 аттракционами и для взрослых, и для маленьких детей</a:t>
            </a:r>
            <a:r>
              <a:rPr lang="ru-RU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колесом обозрения высотой 58 метров, которое было построено в 2016 г.</a:t>
            </a:r>
            <a:r>
              <a:rPr lang="ru-RU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Есть тир,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картодром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батуты, настольный теннис. На трёх сценических площадках проходят различные мероприятия: календарные, тематические, фестивали, конкурсы, концерты, акции, презентации, вечера отдыха для людей старшего поколения. Установлены спортивные площадки, пункты питания, велодорожки, скамейки для отдыха.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765" y="429976"/>
            <a:ext cx="1139613" cy="13808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9319788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86633" cy="335902"/>
          </a:xfrm>
          <a:prstGeom prst="rect">
            <a:avLst/>
          </a:prstGeom>
          <a:solidFill>
            <a:srgbClr val="66C289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95011" y="83976"/>
            <a:ext cx="276743" cy="1661346"/>
          </a:xfrm>
          <a:prstGeom prst="rect">
            <a:avLst/>
          </a:prstGeom>
          <a:solidFill>
            <a:srgbClr val="F4D0E8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0" y="6606072"/>
            <a:ext cx="12186633" cy="251927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82" t="11735" r="18347" b="46681"/>
          <a:stretch/>
        </p:blipFill>
        <p:spPr>
          <a:xfrm>
            <a:off x="10231395" y="430212"/>
            <a:ext cx="1678790" cy="1622886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367196" y="833902"/>
            <a:ext cx="485709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Парк культуры и отдыха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5391940" y="2407143"/>
            <a:ext cx="6364631" cy="33855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600"/>
              </a:spcAft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Парк культуры и отдыха в Набережных Челнах находится в старой части города, в посёлке ГЭС. Основан в 1972 году. Основная часть парка — лесные посадки хвойных и лиственных деревьев. На территории работает больше 26 аттракционов, в том числе огромное колесо обозрения, с которого открывается невероятно красивый вид. На сценической площадке ежегодно проходит множество мероприятий: фестивали, конкурсы, концерты, акции, вечера отдыха для людей старшего поколения.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146" name="Picture 2" descr="Picture backgroun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119" y="2407143"/>
            <a:ext cx="4963867" cy="33108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765" y="430211"/>
            <a:ext cx="1139613" cy="13808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272212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86633" cy="335902"/>
          </a:xfrm>
          <a:prstGeom prst="rect">
            <a:avLst/>
          </a:prstGeom>
          <a:solidFill>
            <a:srgbClr val="66C289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95011" y="83976"/>
            <a:ext cx="276743" cy="1661346"/>
          </a:xfrm>
          <a:prstGeom prst="rect">
            <a:avLst/>
          </a:prstGeom>
          <a:solidFill>
            <a:srgbClr val="F4D0E8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0" y="6606072"/>
            <a:ext cx="12186633" cy="251927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82" t="11735" r="18347" b="46681"/>
          <a:stretch/>
        </p:blipFill>
        <p:spPr>
          <a:xfrm>
            <a:off x="10033685" y="430211"/>
            <a:ext cx="1876499" cy="1814011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952345" y="1206988"/>
            <a:ext cx="428194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Парк «Прибрежный» </a:t>
            </a:r>
          </a:p>
        </p:txBody>
      </p:sp>
      <p:pic>
        <p:nvPicPr>
          <p:cNvPr id="5122" name="Picture 2" descr="Picture backgroun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9" y="2612823"/>
            <a:ext cx="4587103" cy="25838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5091402" y="2492762"/>
            <a:ext cx="6581193" cy="30559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60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Самый большой городской парк, занимает прибрежную территорию более 300 га от Майдана до 61 микрорайона. Находится за проспектом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Чулман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 В парке растут, в основном, хвойные породы деревьев. Здесь находится конно-спортивная школа, спортшкола по парусному спорту, яхт-клуб. В западной части расположена Набережная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Табеева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а в северо-восточной —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ипподором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В парке есть озеро, рядом с которым расположен веревочный городок. Зимой в парке работает прокат лыж и тюбингов, а летом — велосипедов. Лыжная трасса в парке — лучшее место для катания на лыжах.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765" y="436918"/>
            <a:ext cx="1164327" cy="14107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03885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86633" cy="335902"/>
          </a:xfrm>
          <a:prstGeom prst="rect">
            <a:avLst/>
          </a:prstGeom>
          <a:solidFill>
            <a:srgbClr val="66C289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95011" y="83976"/>
            <a:ext cx="276743" cy="1661346"/>
          </a:xfrm>
          <a:prstGeom prst="rect">
            <a:avLst/>
          </a:prstGeom>
          <a:solidFill>
            <a:srgbClr val="F4D0E8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0" y="6606072"/>
            <a:ext cx="12186633" cy="251927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82" t="11735" r="18347" b="46681"/>
          <a:stretch/>
        </p:blipFill>
        <p:spPr>
          <a:xfrm>
            <a:off x="10127425" y="430212"/>
            <a:ext cx="1782760" cy="1723394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4633646" y="748224"/>
            <a:ext cx="329109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Парк «Гренада»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280316" y="2153605"/>
            <a:ext cx="7629870" cy="43735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Один из крупнейших парков Набережных Челнов, 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занимает площадь около 35га. В 2019 году превратился в место притяжения молодёжи с экстрим-площадками и архитектурными решениями для массовых занятий спортом. На территории есть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скейт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-парк, построенный по аналогии с проектами мирового уровня, памп-трек, площадка для соревнований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дронов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Здесь расположены футбольный стадион «КАМАЗ», бассейн «Альбатрос»,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пейнтбольная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зона</a:t>
            </a:r>
            <a:r>
              <a:rPr lang="ru-RU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 также зона экстрим-парка,</a:t>
            </a:r>
            <a:r>
              <a:rPr lang="ru-RU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есть кафе, детская площадка. Благоустройство парка началось в 2012 году, когда были организованы несколько площадок для активного отдыха молодежи. В 2016 году прошла масштабная реконструкция стадиона.</a:t>
            </a:r>
            <a:r>
              <a:rPr lang="ru-RU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2020 году в парке построили деревянный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эйр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-парк.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194" name="Picture 2" descr="Picture background"/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0323" y="2031764"/>
            <a:ext cx="2996438" cy="22478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https://avatars.mds.yandex.net/i?id=503dd1bc17d1439e6b34bd27812a2da78838d202-5221961-images-thumbs&amp;n=1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0323" y="4568902"/>
            <a:ext cx="2996437" cy="174792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765" y="432055"/>
            <a:ext cx="1090186" cy="13209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889443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86633" cy="335902"/>
          </a:xfrm>
          <a:prstGeom prst="rect">
            <a:avLst/>
          </a:prstGeom>
          <a:solidFill>
            <a:srgbClr val="66C289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95011" y="83976"/>
            <a:ext cx="276743" cy="1661346"/>
          </a:xfrm>
          <a:prstGeom prst="rect">
            <a:avLst/>
          </a:prstGeom>
          <a:solidFill>
            <a:srgbClr val="F4D0E8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0" y="6606072"/>
            <a:ext cx="12186633" cy="251927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82" t="11735" r="18347" b="46681"/>
          <a:stretch/>
        </p:blipFill>
        <p:spPr>
          <a:xfrm>
            <a:off x="10033685" y="430211"/>
            <a:ext cx="1876499" cy="1814011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250307" y="914649"/>
            <a:ext cx="719947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Набережная имени </a:t>
            </a:r>
            <a:r>
              <a:rPr lang="ru-RU" sz="32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Фикрята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Табеева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4413380" y="2037737"/>
            <a:ext cx="7352521" cy="30413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Набережная имени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Фикрята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Табеева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 Набережных 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Челнах находится в Центральном районе, расположена вдоль городского пляжа в Новом городе между парком «Прибрежный» и рекой Кама. Получила свое имя в 2016 году. Названа в честь выдающегося общественного деятеля Татарстана, руководителя ТАССР, во времена которого был построен КАМАЗ и большая часть города.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Набережная оснащена пешеходными и велосипедными дорожками, пунктами проката, точками общепита, смотровой площадкой, выходом к реке. Свободный доступ к воде сделал территорию привлекательной для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сапбордистов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Здесь расположена зона для молодожёнов со скамейками. 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 descr="https://avatars.mds.yandex.net/i?id=0864facaef58017f941a13dcb08b0b6c9f585b8f-9599239-images-thumbs&amp;n=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764" y="2028628"/>
            <a:ext cx="3817129" cy="28606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216719" y="4994987"/>
            <a:ext cx="11549182" cy="12777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Набережная уже не раз становилась местом проведения фестивалей. Набережная находится на стадии развития. Ожидается, что в 2026 году приступят к четвёртому этапу благоустройства. В рамках третьей очереди планируют создать несколько точек под нестационарную торговлю, амфитеатр с кафе,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воркаут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-площадку, зону для йоги,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мангальную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зону с обеденными столами, детскую площадку, летний душ и автостоянку на 25 мест.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765" y="430212"/>
            <a:ext cx="1102543" cy="13359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0884494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86633" cy="335902"/>
          </a:xfrm>
          <a:prstGeom prst="rect">
            <a:avLst/>
          </a:prstGeom>
          <a:solidFill>
            <a:srgbClr val="66C289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95011" y="83976"/>
            <a:ext cx="276743" cy="1661346"/>
          </a:xfrm>
          <a:prstGeom prst="rect">
            <a:avLst/>
          </a:prstGeom>
          <a:solidFill>
            <a:srgbClr val="F4D0E8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0" y="6606072"/>
            <a:ext cx="12186633" cy="251927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82" t="11735" r="18347" b="46681"/>
          <a:stretch/>
        </p:blipFill>
        <p:spPr>
          <a:xfrm>
            <a:off x="10095469" y="430211"/>
            <a:ext cx="1814715" cy="1754285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914044" y="914649"/>
            <a:ext cx="570181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Набережная </a:t>
            </a:r>
            <a:r>
              <a:rPr lang="ru-RU" sz="32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Габдуллы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Тукая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890865" y="2062167"/>
            <a:ext cx="7781732" cy="46698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Набережная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Габдуллы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Тукая расположена вдоль реки 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Мелекесс в 10 комплексе Комсомольского района города Набережные Челны. Реконструированная Набережная Тукая открылась 1 сентября 2016 г. Благоустроена территория от мечети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Таубэ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до бульвара Корчагина. Здесь находится сквер Тукая — основное общественное пространство с сухим фонтаном и сценой для мероприятий. Большая смотровая площадка оборудована небольшими балконами с ограждениями, установлены качели, множество скамеек. Под мостом организовано выставочное пространство с работами учащихся колледжа искусств. Есть доступ к воде, где можно прокатиться на катамаране. На части после моста есть площадки с горками, качелями и другими развлечениями для детей. На Набережной работает кафе и торговые павильоны.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ru-RU" b="1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Picture backgroun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480" y="4411017"/>
            <a:ext cx="3132871" cy="207210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Picture backgroun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479" y="2037457"/>
            <a:ext cx="3155135" cy="209697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921" y="457902"/>
            <a:ext cx="1096558" cy="13286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9066657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86633" cy="335902"/>
          </a:xfrm>
          <a:prstGeom prst="rect">
            <a:avLst/>
          </a:prstGeom>
          <a:solidFill>
            <a:srgbClr val="66C289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95011" y="83976"/>
            <a:ext cx="276743" cy="1661346"/>
          </a:xfrm>
          <a:prstGeom prst="rect">
            <a:avLst/>
          </a:prstGeom>
          <a:solidFill>
            <a:srgbClr val="F4D0E8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0" y="6606072"/>
            <a:ext cx="12186633" cy="251927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82" t="11735" r="18347" b="46681"/>
          <a:stretch/>
        </p:blipFill>
        <p:spPr>
          <a:xfrm>
            <a:off x="10131076" y="430213"/>
            <a:ext cx="1779108" cy="1719864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298200" y="705370"/>
            <a:ext cx="719139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Набережночелнинский дельфинарий </a:t>
            </a:r>
          </a:p>
        </p:txBody>
      </p:sp>
      <p:pic>
        <p:nvPicPr>
          <p:cNvPr id="9218" name="Picture 2" descr="Picture backgroun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753" y="2029029"/>
            <a:ext cx="3360517" cy="25203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3844211" y="1745322"/>
            <a:ext cx="8065973" cy="28918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17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Набережночелнинский дельфинарий – это место, где можно 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17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насладиться захватывающим шоу с участием умных и грациозных 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17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дельфинов. Это единственный стационарный дельфинарий в Татарстане и Поволжье. Является филиалом </a:t>
            </a:r>
            <a:r>
              <a:rPr lang="ru-RU" sz="17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Анапского</a:t>
            </a:r>
            <a:r>
              <a:rPr lang="ru-RU" sz="17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дельфинария. Дельфинарий был открыт в 2006 году на базе прыжковой ванны бассейна «Дельфин». Сейчас бассейн заполнен морской водой, глубина бассейна— 6м. Имеются зрительские места на 350 человек. В дельфинарии проходят театрализованные представления с участием дельфинов и морских котиков. В первых представлениях принимали участие 4 дельфина-афалина и морской котик. Все животные были привезены из </a:t>
            </a:r>
            <a:r>
              <a:rPr lang="ru-RU" sz="17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Анапского</a:t>
            </a:r>
            <a:r>
              <a:rPr lang="ru-RU" sz="17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дельфинария. С животными работают четыре тренера. </a:t>
            </a:r>
            <a:endParaRPr lang="ru-RU" sz="17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95011" y="4538900"/>
            <a:ext cx="11815173" cy="20381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17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Они проводят ежедневные тренировки, кормят их и ухаживают за ними. Всех морских обитателей дельфинария регулярно осматривает врач, для них проводятся профилактические и лечебные процедуры по мере необходимости.</a:t>
            </a:r>
            <a:r>
              <a:rPr lang="ru-RU" sz="17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представлениях используются элементы светового шоу, декорации, привлекаются артисты. В дельфинарии проводятся экскурсии и образовательные занятия для школьников (дети имеют возможность пообщаться с дельфинами и морскими котиками), детские дни рождения, свадебные фотосессии, плавание и дайвинг с дельфинами под руководством опытных тренеров. Дельфинарий принимает участие в благотворительных акциях для детей-инвалидов и ветеранов, активно сотрудничает с туристическими агентствами, музеем-заповедником города Елабуга, историческими местами и аквапарком Казани.</a:t>
            </a:r>
            <a:endParaRPr lang="ru-RU" sz="17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694" y="432055"/>
            <a:ext cx="1173023" cy="14213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061558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86633" cy="335902"/>
          </a:xfrm>
          <a:prstGeom prst="rect">
            <a:avLst/>
          </a:prstGeom>
          <a:solidFill>
            <a:srgbClr val="66C289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95011" y="83976"/>
            <a:ext cx="276743" cy="1661346"/>
          </a:xfrm>
          <a:prstGeom prst="rect">
            <a:avLst/>
          </a:prstGeom>
          <a:solidFill>
            <a:srgbClr val="F4D0E8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0" y="6606072"/>
            <a:ext cx="12186633" cy="251927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82" t="11735" r="18347" b="46681"/>
          <a:stretch/>
        </p:blipFill>
        <p:spPr>
          <a:xfrm>
            <a:off x="10626811" y="371070"/>
            <a:ext cx="1344365" cy="1299597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4298499" y="455836"/>
            <a:ext cx="309713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ПАО «КАМАЗ»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022" y="1709347"/>
            <a:ext cx="2803432" cy="18689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Прямоугольник 7"/>
          <p:cNvSpPr/>
          <p:nvPr/>
        </p:nvSpPr>
        <p:spPr>
          <a:xfrm>
            <a:off x="3929448" y="1381995"/>
            <a:ext cx="8041727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ПАО «КАМАЗ» —  российская компания, производитель  дизельных</a:t>
            </a:r>
          </a:p>
          <a:p>
            <a:pPr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грузовых автомобилей и дизельных двигателей, действующий с 1976 года. Выпускает автобусы, электробусы,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водоробусы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(под маркой «НЕФАЗ»), тракторы, комбайны,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электроагрегаты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тепловые мини-электростанции и комплектующие. Основное производство расположено в городе Набережные Челны.      </a:t>
            </a:r>
          </a:p>
          <a:p>
            <a:pPr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Первый автомобиль КамАЗ сошёл с главного сборочного </a:t>
            </a:r>
            <a:r>
              <a:rPr lang="ru-RU" sz="16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конвейера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16 февраля 1976 года — бортовой КАМАЗ-5320. Этот автомобиль сохранился, он был передан потребителям, долгое время работал в БАССР, позже был выкуплен музеем завода и восстановлен, оставлен в качестве музейного экспоната.</a:t>
            </a:r>
          </a:p>
          <a:p>
            <a:pPr algn="just"/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71754" y="3611855"/>
            <a:ext cx="11599422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29 декабря министр автомобильной промышленности СССР В. Н. Поляков утвердил акт о вводе в эксплуатацию первой очереди Камского комплекса заводов по производству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большегрузов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ранее подписанный государственной комиссией. Утверждённый на год план (15 000 автомобилей) был выполнен досрочно — в октябре 1977 года (к 60-летию Великой Октябрьской революции), и перевыполнен за год почти на половину (22 000). Уже в июне 1979 года с главного конвейера сходит 100 000-й грузовик. Рост производства на КамАЗе бьёт мировые рекорды и беспрецедентен для СССР. В феврале 1981 года были сданы в эксплуатацию мощности второй очереди КамАЗа. На десятом году производства (в 1987 году) была создана линия по производству малолитражных автомобилей «Ока». Первый автомобиль (ВАЗ-1111 «Ока») был выпущен уже 21 декабря (в 1994 году будет запущен целый Завод по производству малолитражных автомобилей). В 1988 году было проведено финансово-экономическое исследование деятельности предприятия. По подсчётам специалистов, с начала выпуска автомобилей «КамАЗ» Советский Союз получил только от их эксплуатации около 8 млрд руб. транспортной прибыли. Составляя треть грузового автопарка страны, КамАЗы перевозили до двух третей всех грузов, перевозимых автотранспортом. </a:t>
            </a:r>
          </a:p>
          <a:p>
            <a:pPr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18 октября 1988 года с конвейера «КАМАЗа» сошёл 1 000 000-й грузовик модели КАМАЗ-5320.</a:t>
            </a: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726" y="416242"/>
            <a:ext cx="1035290" cy="12544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600761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86633" cy="335902"/>
          </a:xfrm>
          <a:prstGeom prst="rect">
            <a:avLst/>
          </a:prstGeom>
          <a:solidFill>
            <a:srgbClr val="66C289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95011" y="83976"/>
            <a:ext cx="276743" cy="1661346"/>
          </a:xfrm>
          <a:prstGeom prst="rect">
            <a:avLst/>
          </a:prstGeom>
          <a:solidFill>
            <a:srgbClr val="F4D0E8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0" y="6606072"/>
            <a:ext cx="12186633" cy="251927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82" t="11735" r="18347" b="46681"/>
          <a:stretch/>
        </p:blipFill>
        <p:spPr>
          <a:xfrm>
            <a:off x="10626811" y="365685"/>
            <a:ext cx="1559822" cy="150788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5007627" y="560706"/>
            <a:ext cx="143821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Haier</a:t>
            </a:r>
            <a:endParaRPr lang="ru-RU" sz="40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382" y="2003884"/>
            <a:ext cx="3948981" cy="22242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Прямоугольник 8"/>
          <p:cNvSpPr/>
          <p:nvPr/>
        </p:nvSpPr>
        <p:spPr>
          <a:xfrm>
            <a:off x="4377233" y="1947266"/>
            <a:ext cx="7412829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Haier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— китайская компания, производитель бытовой техники.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Создана в 1984 году как завод по производству холодильников. Haier вошла на российский рынок в 2007 году, к тому времени Haier уже имела широкое глобальное присутствие с производственными площадками и исследовательскими центрами в Европе, Северной Америке, Азии, Ближнем Востоке и Африке. В 2016 году компания открыла свой завод в городе Набережные Челны, на этом заводе было создано 15 тысяч рабочих мест. В 2019 году был открыт промышленный парк по производству стиральных машин общей площадью 1277,3 тыс. м². 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371754" y="4486721"/>
            <a:ext cx="1150018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 разделен на три зоны: высокотехнологичные производственные предприятия Haier для бытовой техники, исследовательский и разработочный центр, а также логистический терминал для экспорта готовой продукции в европейские страны. Парк также предоставляет вспомогательную зону, включающую общежития для сотрудников, банки, супермаркеты и другие объекты. 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765" y="469558"/>
            <a:ext cx="1075017" cy="13025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522281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86633" cy="335902"/>
          </a:xfrm>
          <a:prstGeom prst="rect">
            <a:avLst/>
          </a:prstGeom>
          <a:solidFill>
            <a:srgbClr val="66C289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95011" y="83976"/>
            <a:ext cx="276743" cy="1661346"/>
          </a:xfrm>
          <a:prstGeom prst="rect">
            <a:avLst/>
          </a:prstGeom>
          <a:solidFill>
            <a:srgbClr val="F4D0E8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0" y="6606072"/>
            <a:ext cx="12186633" cy="251927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82" t="11735" r="18347" b="46681"/>
          <a:stretch/>
        </p:blipFill>
        <p:spPr>
          <a:xfrm>
            <a:off x="10286188" y="411046"/>
            <a:ext cx="1703504" cy="1646777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4009251" y="667859"/>
            <a:ext cx="416812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Площадь «</a:t>
            </a:r>
            <a:r>
              <a:rPr lang="ru-RU" sz="32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Азатлык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687004" y="1864164"/>
            <a:ext cx="8223181" cy="29082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17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Центральная площадь города находится на пересечении 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17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проспектов Мира и Хасана </a:t>
            </a:r>
            <a:r>
              <a:rPr lang="ru-RU" sz="17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Туфана</a:t>
            </a:r>
            <a:r>
              <a:rPr lang="ru-RU" sz="17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Это самая большая площадь (7,8 га). 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17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Название площади в переводе с татарского означает «Свобода».  В 2019 году</a:t>
            </a:r>
            <a:r>
              <a:rPr lang="ru-RU" sz="17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7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завершилась реконструкция площади. Проект был разработан голландскими и московскими архитекторами. Площадь превратилась в привлекательное, многофункциональное и </a:t>
            </a:r>
            <a:r>
              <a:rPr lang="ru-RU" sz="17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полицентричное</a:t>
            </a:r>
            <a:r>
              <a:rPr lang="ru-RU" sz="17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общественное пространство.  Визитная карточка площади — смотровая площадка в виде оранжевой спирали</a:t>
            </a:r>
            <a:r>
              <a:rPr lang="ru-RU" sz="1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  </a:t>
            </a:r>
            <a:r>
              <a:rPr lang="ru-RU" sz="17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Площадь можно разделить на зоны: </a:t>
            </a:r>
            <a:endParaRPr lang="ru-RU" sz="17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17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«Зона мероприятий» - большое замощённое пространство для активной молодёжи и проведения открытых рынков.</a:t>
            </a:r>
          </a:p>
        </p:txBody>
      </p:sp>
      <p:pic>
        <p:nvPicPr>
          <p:cNvPr id="2050" name="Picture 2" descr="Picture background"/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754" y="2062832"/>
            <a:ext cx="3235743" cy="24251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196480" y="4656992"/>
            <a:ext cx="11644067" cy="17582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17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«Зелёная площадь». Место для отдыха на траве и большие цветочные композиции.</a:t>
            </a:r>
            <a:endParaRPr lang="ru-RU" sz="17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17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Площадь культуры. Пространство для выступления артистов под открытым небом вокруг трансформированного и расширенного старого фонтана, а также вход в кинотеатр, находящийся в здании мэрии.</a:t>
            </a:r>
            <a:endParaRPr lang="ru-RU" sz="17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17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Здесь можно увидеть скамейки интересной формы, красивое освещение по вечерам, торговые павильоны. Это любимое место народных гуляний на праздниках: Масленица, праздник цветов и другие. На новый год здесь традиционно устанавливается главная городская елка, строят ледяные фигуры, открывают каток.</a:t>
            </a:r>
            <a:endParaRPr lang="ru-RU" sz="17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766" y="430211"/>
            <a:ext cx="1082882" cy="13120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826743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86633" cy="335902"/>
          </a:xfrm>
          <a:prstGeom prst="rect">
            <a:avLst/>
          </a:prstGeom>
          <a:solidFill>
            <a:srgbClr val="66C289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95011" y="83976"/>
            <a:ext cx="276743" cy="1661346"/>
          </a:xfrm>
          <a:prstGeom prst="rect">
            <a:avLst/>
          </a:prstGeom>
          <a:solidFill>
            <a:srgbClr val="F4D0E8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0" y="6606072"/>
            <a:ext cx="12186633" cy="251927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82" t="11735" r="18347" b="46681"/>
          <a:stretch/>
        </p:blipFill>
        <p:spPr>
          <a:xfrm>
            <a:off x="10342605" y="505572"/>
            <a:ext cx="1631950" cy="1577606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777536" y="560706"/>
            <a:ext cx="663155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Дворец культуры «КамАЗ»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433497" y="1989311"/>
            <a:ext cx="7294806" cy="26118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1600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17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Дворец культуры «КамАЗ» в Набережных Челнах основан 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17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13 декабря 1980 года. Основное направление деятельности — организация 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17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культурного досуга и отдыха жителей города. Учреждение проводит концерты, игровые развлекательные программы, социальные акции, творческие гостиные, литературно-музыкальные композиции, музыкальные семейные спектакли. Некоторые виды деятельности:</a:t>
            </a:r>
            <a:endParaRPr lang="ru-RU" sz="17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17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создание творческих коллективов;</a:t>
            </a:r>
            <a:endParaRPr lang="ru-RU" sz="17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17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организация и проведение творческих смотров, конкурсов, фестивалей, гастролей, ярмарок и выставок:</a:t>
            </a:r>
            <a:r>
              <a:rPr lang="ru-RU" sz="17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Всероссийский фестиваль народных</a:t>
            </a:r>
            <a:endParaRPr lang="ru-RU" sz="17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4338" name="Picture 2" descr="Picture backgroun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265" y="2047109"/>
            <a:ext cx="3668261" cy="244550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233383" y="4519416"/>
            <a:ext cx="11494920" cy="20330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07000"/>
              </a:lnSpc>
              <a:spcAft>
                <a:spcPts val="0"/>
              </a:spcAft>
            </a:pPr>
            <a:r>
              <a:rPr lang="ru-RU" sz="17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художественных промыслов, ремёсел и декоративно-прикладного искусства «Город мастеров», Всероссийский литературный фестиваль «Лебеди над Челнами» и другие;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17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организация концертных программ, театральных представлений;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17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проведение мастер-классов, конференций, лекций, авторских вечеров, семинаров;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17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обеспечение досуга населения, проведение дискотек, создание различных клубов по интересам: литературное творческое объединение «Лебедь», клуб авторской песни им. В.С. Высоцкого, литературный клуб «Гравитация» и другие.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765" y="456303"/>
            <a:ext cx="1083852" cy="131326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038526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86633" cy="335902"/>
          </a:xfrm>
          <a:prstGeom prst="rect">
            <a:avLst/>
          </a:prstGeom>
          <a:solidFill>
            <a:srgbClr val="66C289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95011" y="83976"/>
            <a:ext cx="276743" cy="1661346"/>
          </a:xfrm>
          <a:prstGeom prst="rect">
            <a:avLst/>
          </a:prstGeom>
          <a:solidFill>
            <a:srgbClr val="F4D0E8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0" y="6606072"/>
            <a:ext cx="12186633" cy="251927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2202253" y="960552"/>
            <a:ext cx="7482689" cy="707886"/>
          </a:xfrm>
          <a:prstGeom prst="rect">
            <a:avLst/>
          </a:prstGeom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txBody>
          <a:bodyPr wrap="none">
            <a:spAutoFit/>
          </a:bodyPr>
          <a:lstStyle/>
          <a:p>
            <a:r>
              <a:rPr lang="ru-RU" sz="4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Дворец культуры «Энергетик»</a:t>
            </a:r>
            <a:r>
              <a:rPr lang="ru-RU" sz="4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6" name="Picture 4" descr="Picture background"/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351" y="2212206"/>
            <a:ext cx="5082620" cy="259094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5943597" y="2509475"/>
            <a:ext cx="5705327" cy="23975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000" b="1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Дворец культуры «Энергетик» в Набережных Челнах был открыт 3 ноября 1973 года. Во Дворце культуры работают клубные формирования и киноклубы, такие как народный хор им. А. Краснова, детский народный театр «Земляничка», вокальный ансамбль «Вольница», студия танца «Ритм», цирковая мастерская «Хали-Гали», 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730351" y="4923768"/>
            <a:ext cx="10974560" cy="10802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фольклорный ансамбль «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Замана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», художественный салон, театр моды «Персона». На базе учреждения проводится работа с молодёжью, создаются музыкальные коллективы, организуются выставки.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82" t="11735" r="18347" b="46681"/>
          <a:stretch/>
        </p:blipFill>
        <p:spPr>
          <a:xfrm>
            <a:off x="10382042" y="430212"/>
            <a:ext cx="1528142" cy="147725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398" y="456519"/>
            <a:ext cx="1068840" cy="129507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577542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86633" cy="335902"/>
          </a:xfrm>
          <a:prstGeom prst="rect">
            <a:avLst/>
          </a:prstGeom>
          <a:solidFill>
            <a:srgbClr val="66C289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95011" y="83976"/>
            <a:ext cx="276743" cy="1661346"/>
          </a:xfrm>
          <a:prstGeom prst="rect">
            <a:avLst/>
          </a:prstGeom>
          <a:solidFill>
            <a:srgbClr val="F4D0E8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0" y="6606072"/>
            <a:ext cx="12186633" cy="251927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82" t="11735" r="18347" b="46681"/>
          <a:stretch/>
        </p:blipFill>
        <p:spPr>
          <a:xfrm>
            <a:off x="9776585" y="430211"/>
            <a:ext cx="2133600" cy="2062551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4033029" y="668169"/>
            <a:ext cx="352821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Органный зал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4740237" y="2095225"/>
            <a:ext cx="7169948" cy="25237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7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Органный зал расположен в здании кинотеатра «Россия», </a:t>
            </a:r>
          </a:p>
          <a:p>
            <a:pPr algn="just"/>
            <a:r>
              <a:rPr lang="ru-RU" sz="17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который был реконструирован для установки органа «</a:t>
            </a:r>
            <a:r>
              <a:rPr lang="ru-RU" sz="17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Rieger-Kloss</a:t>
            </a:r>
            <a:r>
              <a:rPr lang="ru-RU" sz="17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», переданного городу по инициативе руководства Казанской консерватории. Был разработан проект Органного зала, особенностью которого стало радикальное изменение акустики помещения</a:t>
            </a:r>
            <a:r>
              <a:rPr lang="ru-RU" sz="1700" spc="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7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Реконструкция здания началась 19 декабря 1997 года. Акустическую настройку зала и размещения органа была специалисты акустических лабораторий Московского научно-исследовательского и проектного института объектов культуры, отдыха, спорта и здравоохранения(МНИИП) и Всероссийского</a:t>
            </a:r>
            <a:endParaRPr lang="ru-RU" sz="17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1266" name="Picture 2" descr="https://avatars.mds.yandex.net/i?id=7e3acbc1e8f84d0feb852683e6dd6a0f1c971395-12529743-images-thumbs&amp;n=1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959"/>
          <a:stretch/>
        </p:blipFill>
        <p:spPr bwMode="auto">
          <a:xfrm>
            <a:off x="605481" y="1997952"/>
            <a:ext cx="3997770" cy="23667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233382" y="4435035"/>
            <a:ext cx="11676803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r>
              <a:rPr lang="ru-RU" sz="17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научно-исследовательского института телевидения и радиовещания (ВНИИТР). Главными проблемами при реконструкции здания кинотеатра были радикальное изменение акустики зала при сохранении его основных пропорций и размещение в нем органа, построенного более 30 лет. Однако объем и пропорции зала позволили достигнуть отличных акустических результатов. В интерьере применены хорошо отражающие звук материалы и специально подобранные кресла. Все это улучшило звучание инструмента. Зрительный зал рассчитан на 800 мест. По оценке специалистов лаборатории акустики </a:t>
            </a:r>
            <a:r>
              <a:rPr lang="ru-RU" sz="17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МНИИПа</a:t>
            </a:r>
            <a:r>
              <a:rPr lang="ru-RU" sz="17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этот зал единственный подобного класса не только в </a:t>
            </a:r>
            <a:r>
              <a:rPr lang="ru-RU" sz="17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Прикамском</a:t>
            </a:r>
            <a:r>
              <a:rPr lang="ru-RU" sz="17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регионе, но и в России. В зале нет ни одного усилителя и микрофона - оптимальная слышимость достигается без </a:t>
            </a:r>
            <a:r>
              <a:rPr lang="ru-RU" sz="17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подзвучки</a:t>
            </a:r>
            <a:r>
              <a:rPr lang="ru-RU" sz="17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Инаугурация </a:t>
            </a:r>
            <a:r>
              <a:rPr lang="ru-RU" sz="17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набережночелнинского</a:t>
            </a:r>
            <a:r>
              <a:rPr lang="ru-RU" sz="17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органа состоялась 1 марта 2005 года. 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765" y="406197"/>
            <a:ext cx="1214192" cy="14711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6502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86633" cy="335902"/>
          </a:xfrm>
          <a:prstGeom prst="rect">
            <a:avLst/>
          </a:prstGeom>
          <a:solidFill>
            <a:srgbClr val="66C289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95011" y="83976"/>
            <a:ext cx="276743" cy="1661346"/>
          </a:xfrm>
          <a:prstGeom prst="rect">
            <a:avLst/>
          </a:prstGeom>
          <a:solidFill>
            <a:srgbClr val="F4D0E8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0" y="6606072"/>
            <a:ext cx="12186633" cy="251927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82" t="11735" r="18347" b="46681"/>
          <a:stretch/>
        </p:blipFill>
        <p:spPr>
          <a:xfrm>
            <a:off x="10191927" y="430212"/>
            <a:ext cx="1718258" cy="166104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421392" y="465047"/>
            <a:ext cx="7300781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Русский драматический театр </a:t>
            </a:r>
          </a:p>
          <a:p>
            <a:pPr algn="ctr"/>
            <a:r>
              <a:rPr lang="ru-RU" sz="4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«Мастеровые»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5574535" y="2014801"/>
            <a:ext cx="6301443" cy="26133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17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История Русского драматического театра 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17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«Мастеровые» берет свое начало 8 мая 1975 года. В этот день состоялась премьера спектакля «Дороги, опалённые войной», поставленного выпускником МГИК Юрием Колесниковым, который создал театральный коллектив на базе школы №19 и был его художественным руководителем до 1997 года. Участниками театральной студии стали молодые рабочие - отсюда и родилось название «Мастеровые». С 1982 года по 1993 год спектакли театра шли на сцене Дворца </a:t>
            </a: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культуры КАМАЗа. 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3314" name="Picture 2" descr="Picture backgroun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874" y="1888898"/>
            <a:ext cx="5170169" cy="258508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233382" y="4590861"/>
            <a:ext cx="11676803" cy="20381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17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1997 году после смерти Ю. Колесникова художественным руководителем стал актёр «Мастеровых» Анатолий Яковлев. В 2005 году театр получил официальный статус муниципального театра (муниципальное учреждение культуры г. Набережные Челны) и переехал в реконструированное здание «Интерклуба». На должность художественного руководителя был приглашён Валентин </a:t>
            </a:r>
            <a:r>
              <a:rPr lang="ru-RU" sz="17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Ярюхин</a:t>
            </a:r>
            <a:r>
              <a:rPr lang="ru-RU" sz="17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который проработал в театре до 2012 года. С 2013 года художественным руководителем является </a:t>
            </a:r>
            <a:r>
              <a:rPr lang="ru-RU" sz="17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Армандо</a:t>
            </a:r>
            <a:r>
              <a:rPr lang="ru-RU" sz="17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Диамантэ</a:t>
            </a:r>
            <a:r>
              <a:rPr lang="ru-RU" sz="17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с приходом которого театр</a:t>
            </a:r>
            <a:r>
              <a:rPr lang="ru-RU" sz="17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7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поднялся на новую ступень в своем развитии. Русский драматический театр «Мастеровые» всегда был центром культурной жизни города. Каждая постановка Русского драматического театра «Мастеровые» становится событием театральной жизни города. </a:t>
            </a:r>
            <a:endParaRPr lang="ru-RU" sz="17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766" y="408866"/>
            <a:ext cx="1114900" cy="13508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964882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86633" cy="335902"/>
          </a:xfrm>
          <a:prstGeom prst="rect">
            <a:avLst/>
          </a:prstGeom>
          <a:solidFill>
            <a:srgbClr val="66C289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95011" y="83976"/>
            <a:ext cx="276743" cy="1661346"/>
          </a:xfrm>
          <a:prstGeom prst="rect">
            <a:avLst/>
          </a:prstGeom>
          <a:solidFill>
            <a:srgbClr val="F4D0E8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0" y="6606072"/>
            <a:ext cx="12186633" cy="251927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82" t="11735" r="18347" b="46681"/>
          <a:stretch/>
        </p:blipFill>
        <p:spPr>
          <a:xfrm>
            <a:off x="10246117" y="430212"/>
            <a:ext cx="1664067" cy="1608653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566162" y="830011"/>
            <a:ext cx="875522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Набережночелнинский государственный татарский драматический театр имени </a:t>
            </a:r>
            <a:r>
              <a:rPr lang="ru-RU" sz="24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Аяза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Гилязова</a:t>
            </a:r>
            <a:endParaRPr lang="ru-RU" sz="24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242974" y="2587071"/>
            <a:ext cx="6805436" cy="2166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600"/>
              </a:spcAft>
            </a:pP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Самый молодой профессиональный татарский театр Республики Татарстан, первый профессиональный татарский театр города Набережные Челны. Театр основан 21 декабря 1990 года. Художественный руководитель театра —Олег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Киньзягулов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исполнительный директор — 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Расим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Хафизов. Основную часть коллектива составляют молодые актёры. Есть в труппе известные заслуженные артисты Российской Федерации и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2290" name="Picture 2" descr="https://avatars.mds.yandex.net/i?id=34c1f6395404a7c65e5150d32a6453ab44c28255-12569755-images-thumbs&amp;n=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688" y="2518811"/>
            <a:ext cx="4832724" cy="22351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205124" y="4735560"/>
            <a:ext cx="11843285" cy="15741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60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Республики Татарстан, лауреаты республиканской премии им. М. 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Джалиля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 лауреаты премии Дамира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Сиразиева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До 1996 года театр не имел своего помещения, позднее получил его. В сентябре 2009 года театру был присвоен статус «государственного автономного учреждения культуры». В 2020 году театр переехал в новое здание, а также ему было присвоено имя драматурга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Аяза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Гилязова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Коллектив театра традиционно принимает активное участие в общегородских мероприятиях. В репертуаре театра около 70 постановок.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765" y="430211"/>
            <a:ext cx="1174666" cy="142330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6917802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1266</TotalTime>
  <Words>3106</Words>
  <Application>Microsoft Office PowerPoint</Application>
  <PresentationFormat>Широкоэкранный</PresentationFormat>
  <Paragraphs>92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6" baseType="lpstr">
      <vt:lpstr>Arial</vt:lpstr>
      <vt:lpstr>Calibri</vt:lpstr>
      <vt:lpstr>Calibri Light</vt:lpstr>
      <vt:lpstr>Symbol</vt:lpstr>
      <vt:lpstr>Tahoma</vt:lpstr>
      <vt:lpstr>Times New Roman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Suhair Shakeel</dc:creator>
  <cp:lastModifiedBy>Светлана Светлана</cp:lastModifiedBy>
  <cp:revision>190</cp:revision>
  <dcterms:created xsi:type="dcterms:W3CDTF">2017-08-02T20:41:11Z</dcterms:created>
  <dcterms:modified xsi:type="dcterms:W3CDTF">2025-08-23T13:33:06Z</dcterms:modified>
</cp:coreProperties>
</file>